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HK Grotesk Bold" charset="1" panose="00000800000000000000"/>
      <p:regular r:id="rId23"/>
    </p:embeddedFont>
    <p:embeddedFont>
      <p:font typeface="TC Milo" charset="1" panose="00000000000000000000"/>
      <p:regular r:id="rId24"/>
    </p:embeddedFont>
    <p:embeddedFont>
      <p:font typeface="HK Grotesk Medium" charset="1" panose="000006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http://github" TargetMode="External" Type="http://schemas.openxmlformats.org/officeDocument/2006/relationships/hyperlink"/><Relationship Id="rId7" Target="../media/image5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6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0.png" Type="http://schemas.openxmlformats.org/officeDocument/2006/relationships/image"/><Relationship Id="rId4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030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23632" y="0"/>
            <a:ext cx="8641170" cy="5462649"/>
          </a:xfrm>
          <a:custGeom>
            <a:avLst/>
            <a:gdLst/>
            <a:ahLst/>
            <a:cxnLst/>
            <a:rect r="r" b="b" t="t" l="l"/>
            <a:pathLst>
              <a:path h="5462649" w="8641170">
                <a:moveTo>
                  <a:pt x="0" y="0"/>
                </a:moveTo>
                <a:lnTo>
                  <a:pt x="8641170" y="0"/>
                </a:lnTo>
                <a:lnTo>
                  <a:pt x="8641170" y="5462649"/>
                </a:lnTo>
                <a:lnTo>
                  <a:pt x="0" y="54626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64" r="-1306" b="-560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98424" y="5649172"/>
            <a:ext cx="1589576" cy="1730150"/>
          </a:xfrm>
          <a:custGeom>
            <a:avLst/>
            <a:gdLst/>
            <a:ahLst/>
            <a:cxnLst/>
            <a:rect r="r" b="b" t="t" l="l"/>
            <a:pathLst>
              <a:path h="1730150" w="1589576">
                <a:moveTo>
                  <a:pt x="0" y="0"/>
                </a:moveTo>
                <a:lnTo>
                  <a:pt x="1589576" y="0"/>
                </a:lnTo>
                <a:lnTo>
                  <a:pt x="1589576" y="1730150"/>
                </a:lnTo>
                <a:lnTo>
                  <a:pt x="0" y="17301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681525" y="7217150"/>
            <a:ext cx="1955958" cy="2297747"/>
          </a:xfrm>
          <a:custGeom>
            <a:avLst/>
            <a:gdLst/>
            <a:ahLst/>
            <a:cxnLst/>
            <a:rect r="r" b="b" t="t" l="l"/>
            <a:pathLst>
              <a:path h="2297747" w="1955958">
                <a:moveTo>
                  <a:pt x="0" y="0"/>
                </a:moveTo>
                <a:lnTo>
                  <a:pt x="1955957" y="0"/>
                </a:lnTo>
                <a:lnTo>
                  <a:pt x="1955957" y="2297747"/>
                </a:lnTo>
                <a:lnTo>
                  <a:pt x="0" y="22977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523632" y="4989745"/>
            <a:ext cx="968816" cy="945807"/>
          </a:xfrm>
          <a:custGeom>
            <a:avLst/>
            <a:gdLst/>
            <a:ahLst/>
            <a:cxnLst/>
            <a:rect r="r" b="b" t="t" l="l"/>
            <a:pathLst>
              <a:path h="945807" w="968816">
                <a:moveTo>
                  <a:pt x="0" y="0"/>
                </a:moveTo>
                <a:lnTo>
                  <a:pt x="968816" y="0"/>
                </a:lnTo>
                <a:lnTo>
                  <a:pt x="968816" y="945807"/>
                </a:lnTo>
                <a:lnTo>
                  <a:pt x="0" y="9458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85870" y="638491"/>
            <a:ext cx="7813886" cy="5297061"/>
            <a:chOff x="0" y="0"/>
            <a:chExt cx="10418515" cy="706274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38125"/>
              <a:ext cx="10418515" cy="55413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522"/>
                </a:lnSpc>
              </a:pPr>
              <a:r>
                <a:rPr lang="en-US" b="true" sz="10961">
                  <a:solidFill>
                    <a:srgbClr val="00000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Pizza Hut Data Analysis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6054501"/>
              <a:ext cx="9831386" cy="10082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358"/>
                </a:lnSpc>
              </a:pPr>
              <a:r>
                <a:rPr lang="en-US" sz="4541">
                  <a:solidFill>
                    <a:srgbClr val="1C0202"/>
                  </a:solidFill>
                  <a:latin typeface="TC Milo"/>
                  <a:ea typeface="TC Milo"/>
                  <a:cs typeface="TC Milo"/>
                  <a:sym typeface="TC Milo"/>
                </a:rPr>
                <a:t>Hello Connections!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74386" y="6412287"/>
            <a:ext cx="8168200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65"/>
              </a:lnSpc>
              <a:spcBef>
                <a:spcPct val="0"/>
              </a:spcBef>
            </a:pPr>
            <a:r>
              <a:rPr lang="en-US" b="true" sz="3471">
                <a:solidFill>
                  <a:srgbClr val="EFCC73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PRESENTED BY</a:t>
            </a:r>
            <a:r>
              <a:rPr lang="en-US" b="true" sz="3471">
                <a:solidFill>
                  <a:srgbClr val="EFCC73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: VIBHU SHARMA ✌️</a:t>
            </a:r>
          </a:p>
          <a:p>
            <a:pPr algn="ctr">
              <a:lnSpc>
                <a:spcPts val="2858"/>
              </a:lnSpc>
              <a:spcBef>
                <a:spcPct val="0"/>
              </a:spcBef>
            </a:pPr>
          </a:p>
          <a:p>
            <a:pPr algn="ctr">
              <a:lnSpc>
                <a:spcPts val="2858"/>
              </a:lnSpc>
              <a:spcBef>
                <a:spcPct val="0"/>
              </a:spcBef>
            </a:pPr>
            <a:r>
              <a:rPr lang="en-US" b="true" sz="2382">
                <a:solidFill>
                  <a:srgbClr val="EFCC73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 LINK: </a:t>
            </a:r>
            <a:r>
              <a:rPr lang="en-US" b="true" sz="2382" u="sng">
                <a:solidFill>
                  <a:srgbClr val="EFCC73"/>
                </a:solidFill>
                <a:latin typeface="HK Grotesk Bold"/>
                <a:ea typeface="HK Grotesk Bold"/>
                <a:cs typeface="HK Grotesk Bold"/>
                <a:sym typeface="HK Grotesk Bold"/>
                <a:hlinkClick r:id="rId6" tooltip="http://github"/>
              </a:rPr>
              <a:t>HTTPS://GITHUB.COM/VIBHUSHARMA2/PIZZA-HUT-ANALYSIS-USING-MYSQL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1018482" y="4989745"/>
            <a:ext cx="5467078" cy="5480780"/>
          </a:xfrm>
          <a:custGeom>
            <a:avLst/>
            <a:gdLst/>
            <a:ahLst/>
            <a:cxnLst/>
            <a:rect r="r" b="b" t="t" l="l"/>
            <a:pathLst>
              <a:path h="5480780" w="5467078">
                <a:moveTo>
                  <a:pt x="0" y="0"/>
                </a:moveTo>
                <a:lnTo>
                  <a:pt x="5467078" y="0"/>
                </a:lnTo>
                <a:lnTo>
                  <a:pt x="5467078" y="5480780"/>
                </a:lnTo>
                <a:lnTo>
                  <a:pt x="0" y="548078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74386" y="2731324"/>
            <a:ext cx="1812896" cy="1769840"/>
          </a:xfrm>
          <a:custGeom>
            <a:avLst/>
            <a:gdLst/>
            <a:ahLst/>
            <a:cxnLst/>
            <a:rect r="r" b="b" t="t" l="l"/>
            <a:pathLst>
              <a:path h="1769840" w="1812896">
                <a:moveTo>
                  <a:pt x="0" y="0"/>
                </a:moveTo>
                <a:lnTo>
                  <a:pt x="1812897" y="0"/>
                </a:lnTo>
                <a:lnTo>
                  <a:pt x="1812897" y="1769841"/>
                </a:lnTo>
                <a:lnTo>
                  <a:pt x="0" y="17698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8921192">
            <a:off x="333825" y="471620"/>
            <a:ext cx="1589576" cy="1730150"/>
          </a:xfrm>
          <a:custGeom>
            <a:avLst/>
            <a:gdLst/>
            <a:ahLst/>
            <a:cxnLst/>
            <a:rect r="r" b="b" t="t" l="l"/>
            <a:pathLst>
              <a:path h="1730150" w="1589576">
                <a:moveTo>
                  <a:pt x="0" y="0"/>
                </a:moveTo>
                <a:lnTo>
                  <a:pt x="1589576" y="0"/>
                </a:lnTo>
                <a:lnTo>
                  <a:pt x="1589576" y="1730150"/>
                </a:lnTo>
                <a:lnTo>
                  <a:pt x="0" y="17301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720010">
            <a:off x="-482854" y="8553743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5" y="0"/>
                </a:lnTo>
                <a:lnTo>
                  <a:pt x="3625935" y="4138014"/>
                </a:lnTo>
                <a:lnTo>
                  <a:pt x="0" y="413801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952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53141" y="1808468"/>
            <a:ext cx="12797303" cy="7998315"/>
          </a:xfrm>
          <a:custGeom>
            <a:avLst/>
            <a:gdLst/>
            <a:ahLst/>
            <a:cxnLst/>
            <a:rect r="r" b="b" t="t" l="l"/>
            <a:pathLst>
              <a:path h="7998315" w="12797303">
                <a:moveTo>
                  <a:pt x="0" y="0"/>
                </a:moveTo>
                <a:lnTo>
                  <a:pt x="12797304" y="0"/>
                </a:lnTo>
                <a:lnTo>
                  <a:pt x="12797304" y="7998315"/>
                </a:lnTo>
                <a:lnTo>
                  <a:pt x="0" y="79983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53141" y="1123353"/>
            <a:ext cx="13363835" cy="515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6"/>
              </a:lnSpc>
            </a:pPr>
            <a:r>
              <a:rPr lang="en-US" b="true" sz="2990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Join relevant tables to find the category-wise distribution of pizzas.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54481" y="443157"/>
            <a:ext cx="13195964" cy="585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3"/>
              </a:lnSpc>
            </a:pPr>
            <a:r>
              <a:rPr lang="en-US" b="true" sz="4443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8 - Category-Wise Distribution of Pizzas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CC7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32848" y="1902098"/>
            <a:ext cx="12717596" cy="7948498"/>
          </a:xfrm>
          <a:custGeom>
            <a:avLst/>
            <a:gdLst/>
            <a:ahLst/>
            <a:cxnLst/>
            <a:rect r="r" b="b" t="t" l="l"/>
            <a:pathLst>
              <a:path h="7948498" w="12717596">
                <a:moveTo>
                  <a:pt x="0" y="0"/>
                </a:moveTo>
                <a:lnTo>
                  <a:pt x="12717597" y="0"/>
                </a:lnTo>
                <a:lnTo>
                  <a:pt x="12717597" y="7948498"/>
                </a:lnTo>
                <a:lnTo>
                  <a:pt x="0" y="79484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39093" y="741105"/>
            <a:ext cx="12323126" cy="966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7"/>
              </a:lnSpc>
            </a:pPr>
            <a:r>
              <a:rPr lang="en-US" b="true" sz="2791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Group the orders by date and calculate the average number of pizzas ordered per day.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2189" y="232044"/>
            <a:ext cx="12625113" cy="566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b="true" sz="4252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9 - Average Pizzas Ordered per Day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575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32848" y="1644006"/>
            <a:ext cx="12717596" cy="7948498"/>
          </a:xfrm>
          <a:custGeom>
            <a:avLst/>
            <a:gdLst/>
            <a:ahLst/>
            <a:cxnLst/>
            <a:rect r="r" b="b" t="t" l="l"/>
            <a:pathLst>
              <a:path h="7948498" w="12717596">
                <a:moveTo>
                  <a:pt x="0" y="0"/>
                </a:moveTo>
                <a:lnTo>
                  <a:pt x="12717597" y="0"/>
                </a:lnTo>
                <a:lnTo>
                  <a:pt x="12717597" y="7948498"/>
                </a:lnTo>
                <a:lnTo>
                  <a:pt x="0" y="79484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32848" y="753454"/>
            <a:ext cx="12820527" cy="493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5"/>
              </a:lnSpc>
            </a:pPr>
            <a:r>
              <a:rPr lang="en-US" b="true" sz="2903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Determine the top 3 most ordered pizza types based on revenue.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2189" y="232044"/>
            <a:ext cx="16520921" cy="566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b="true" sz="4252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10 - Top 3 Most Ordered Pizza Types Based on Revenue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E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446332" y="6337713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40467" y="1579434"/>
            <a:ext cx="12815307" cy="8009567"/>
          </a:xfrm>
          <a:custGeom>
            <a:avLst/>
            <a:gdLst/>
            <a:ahLst/>
            <a:cxnLst/>
            <a:rect r="r" b="b" t="t" l="l"/>
            <a:pathLst>
              <a:path h="8009567" w="12815307">
                <a:moveTo>
                  <a:pt x="0" y="0"/>
                </a:moveTo>
                <a:lnTo>
                  <a:pt x="12815307" y="0"/>
                </a:lnTo>
                <a:lnTo>
                  <a:pt x="12815307" y="8009568"/>
                </a:lnTo>
                <a:lnTo>
                  <a:pt x="0" y="80095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52998" y="761915"/>
            <a:ext cx="14324840" cy="476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7"/>
              </a:lnSpc>
            </a:pPr>
            <a:r>
              <a:rPr lang="en-US" b="true" sz="2791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Calculate the percentage contribution of each pizza type to total revenue.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2189" y="232044"/>
            <a:ext cx="14583779" cy="566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b="true" sz="4252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11 - Percentage Contribution to Total Revenue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E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30815" y="1902098"/>
            <a:ext cx="12619629" cy="7887268"/>
          </a:xfrm>
          <a:custGeom>
            <a:avLst/>
            <a:gdLst/>
            <a:ahLst/>
            <a:cxnLst/>
            <a:rect r="r" b="b" t="t" l="l"/>
            <a:pathLst>
              <a:path h="7887268" w="12619629">
                <a:moveTo>
                  <a:pt x="0" y="0"/>
                </a:moveTo>
                <a:lnTo>
                  <a:pt x="12619630" y="0"/>
                </a:lnTo>
                <a:lnTo>
                  <a:pt x="12619630" y="7887269"/>
                </a:lnTo>
                <a:lnTo>
                  <a:pt x="0" y="7887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39093" y="986187"/>
            <a:ext cx="12323126" cy="476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7"/>
              </a:lnSpc>
            </a:pPr>
            <a:r>
              <a:rPr lang="en-US" b="true" sz="2791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Analyze the cumulative revenue generated over time.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2189" y="232044"/>
            <a:ext cx="12625113" cy="566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b="true" sz="4252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12 - Cumulative Revenue Over Time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CC7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11324" y="1902098"/>
            <a:ext cx="12499676" cy="7812298"/>
          </a:xfrm>
          <a:custGeom>
            <a:avLst/>
            <a:gdLst/>
            <a:ahLst/>
            <a:cxnLst/>
            <a:rect r="r" b="b" t="t" l="l"/>
            <a:pathLst>
              <a:path h="7812298" w="12499676">
                <a:moveTo>
                  <a:pt x="0" y="0"/>
                </a:moveTo>
                <a:lnTo>
                  <a:pt x="12499677" y="0"/>
                </a:lnTo>
                <a:lnTo>
                  <a:pt x="12499677" y="7812298"/>
                </a:lnTo>
                <a:lnTo>
                  <a:pt x="0" y="7812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39093" y="741105"/>
            <a:ext cx="12323126" cy="966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7"/>
              </a:lnSpc>
            </a:pPr>
            <a:r>
              <a:rPr lang="en-US" b="true" sz="2791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Determine the top 3 most ordered pizza types based on revenue for each pizza category.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2189" y="222519"/>
            <a:ext cx="15687809" cy="493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1"/>
              </a:lnSpc>
            </a:pPr>
            <a:r>
              <a:rPr lang="en-US" b="true" sz="3711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13 - Top 3 Most Ordered Pizza Types by Category Revenue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450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86017" y="231859"/>
            <a:ext cx="5714840" cy="1573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670"/>
              </a:lnSpc>
            </a:pPr>
            <a:r>
              <a:rPr lang="en-US" sz="11670">
                <a:solidFill>
                  <a:srgbClr val="EFCC73"/>
                </a:solidFill>
                <a:latin typeface="TC Milo"/>
                <a:ea typeface="TC Milo"/>
                <a:cs typeface="TC Milo"/>
                <a:sym typeface="TC Milo"/>
              </a:rPr>
              <a:t>Conclusion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12143" y="1948002"/>
            <a:ext cx="679298" cy="1252162"/>
          </a:xfrm>
          <a:custGeom>
            <a:avLst/>
            <a:gdLst/>
            <a:ahLst/>
            <a:cxnLst/>
            <a:rect r="r" b="b" t="t" l="l"/>
            <a:pathLst>
              <a:path h="1252162" w="679298">
                <a:moveTo>
                  <a:pt x="0" y="0"/>
                </a:moveTo>
                <a:lnTo>
                  <a:pt x="679298" y="0"/>
                </a:lnTo>
                <a:lnTo>
                  <a:pt x="679298" y="1252162"/>
                </a:lnTo>
                <a:lnTo>
                  <a:pt x="0" y="12521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40331" y="3233502"/>
            <a:ext cx="711512" cy="1311542"/>
          </a:xfrm>
          <a:custGeom>
            <a:avLst/>
            <a:gdLst/>
            <a:ahLst/>
            <a:cxnLst/>
            <a:rect r="r" b="b" t="t" l="l"/>
            <a:pathLst>
              <a:path h="1311542" w="711512">
                <a:moveTo>
                  <a:pt x="0" y="0"/>
                </a:moveTo>
                <a:lnTo>
                  <a:pt x="711511" y="0"/>
                </a:lnTo>
                <a:lnTo>
                  <a:pt x="711511" y="1311542"/>
                </a:lnTo>
                <a:lnTo>
                  <a:pt x="0" y="13115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4584952"/>
            <a:ext cx="692256" cy="1276047"/>
          </a:xfrm>
          <a:custGeom>
            <a:avLst/>
            <a:gdLst/>
            <a:ahLst/>
            <a:cxnLst/>
            <a:rect r="r" b="b" t="t" l="l"/>
            <a:pathLst>
              <a:path h="1276047" w="692256">
                <a:moveTo>
                  <a:pt x="0" y="0"/>
                </a:moveTo>
                <a:lnTo>
                  <a:pt x="692256" y="0"/>
                </a:lnTo>
                <a:lnTo>
                  <a:pt x="692256" y="1276048"/>
                </a:lnTo>
                <a:lnTo>
                  <a:pt x="0" y="12760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 flipV="true">
            <a:off x="612657" y="3233502"/>
            <a:ext cx="16638082" cy="23812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V="true">
            <a:off x="2091478" y="0"/>
            <a:ext cx="0" cy="10287000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V="true">
            <a:off x="-290843" y="1924190"/>
            <a:ext cx="17541581" cy="23813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425845" y="7306660"/>
            <a:ext cx="16833387" cy="47625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612657" y="8790498"/>
            <a:ext cx="16076301" cy="0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040331" y="7406673"/>
            <a:ext cx="680625" cy="1254608"/>
          </a:xfrm>
          <a:custGeom>
            <a:avLst/>
            <a:gdLst/>
            <a:ahLst/>
            <a:cxnLst/>
            <a:rect r="r" b="b" t="t" l="l"/>
            <a:pathLst>
              <a:path h="1254608" w="680625">
                <a:moveTo>
                  <a:pt x="0" y="0"/>
                </a:moveTo>
                <a:lnTo>
                  <a:pt x="680625" y="0"/>
                </a:lnTo>
                <a:lnTo>
                  <a:pt x="680625" y="1254608"/>
                </a:lnTo>
                <a:lnTo>
                  <a:pt x="0" y="1254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28700" y="5981871"/>
            <a:ext cx="723142" cy="1148619"/>
          </a:xfrm>
          <a:custGeom>
            <a:avLst/>
            <a:gdLst/>
            <a:ahLst/>
            <a:cxnLst/>
            <a:rect r="r" b="b" t="t" l="l"/>
            <a:pathLst>
              <a:path h="1148619" w="723142">
                <a:moveTo>
                  <a:pt x="0" y="0"/>
                </a:moveTo>
                <a:lnTo>
                  <a:pt x="723142" y="0"/>
                </a:lnTo>
                <a:lnTo>
                  <a:pt x="723142" y="1148619"/>
                </a:lnTo>
                <a:lnTo>
                  <a:pt x="0" y="11486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025" r="0" b="-8025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387547" y="1900377"/>
            <a:ext cx="13826621" cy="133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88"/>
              </a:lnSpc>
              <a:spcBef>
                <a:spcPct val="0"/>
              </a:spcBef>
            </a:pPr>
            <a:r>
              <a:rPr lang="en-US" b="true" sz="2563">
                <a:solidFill>
                  <a:srgbClr val="EFCC73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Most Popular Pizza Types:</a:t>
            </a:r>
          </a:p>
          <a:p>
            <a:pPr algn="l" marL="553472" indent="-276736" lvl="1">
              <a:lnSpc>
                <a:spcPts val="3588"/>
              </a:lnSpc>
              <a:buFont typeface="Arial"/>
              <a:buChar char="•"/>
            </a:pPr>
            <a:r>
              <a:rPr lang="en-US" b="true" sz="2563">
                <a:solidFill>
                  <a:srgbClr val="EFCC73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The analysis revealed that Pepperoni and Margherita pizzas were the most ordered items, indicating strong customer preference for classic flavors.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387547" y="3365255"/>
            <a:ext cx="13826621" cy="1198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8"/>
              </a:lnSpc>
              <a:spcBef>
                <a:spcPct val="0"/>
              </a:spcBef>
            </a:pPr>
            <a:r>
              <a:rPr lang="en-US" b="true" sz="2284">
                <a:solidFill>
                  <a:srgbClr val="EFCC73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Revenue Distribution:</a:t>
            </a:r>
          </a:p>
          <a:p>
            <a:pPr algn="l" marL="493221" indent="-246611" lvl="1">
              <a:lnSpc>
                <a:spcPts val="3198"/>
              </a:lnSpc>
              <a:buFont typeface="Arial"/>
              <a:buChar char="•"/>
            </a:pPr>
            <a:r>
              <a:rPr lang="en-US" b="true" sz="2284">
                <a:solidFill>
                  <a:srgbClr val="EFCC73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Larger-sized pizzas consistently generated more revenue, highlighting the profitability of offering various size options. Combo deals and premium toppings were also significant contributors to overall sales.</a:t>
            </a:r>
          </a:p>
        </p:txBody>
      </p:sp>
      <p:sp>
        <p:nvSpPr>
          <p:cNvPr name="AutoShape 15" id="15"/>
          <p:cNvSpPr/>
          <p:nvPr/>
        </p:nvSpPr>
        <p:spPr>
          <a:xfrm flipV="true">
            <a:off x="612657" y="4563286"/>
            <a:ext cx="16646643" cy="23813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2387547" y="4734736"/>
            <a:ext cx="14871753" cy="1166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2"/>
              </a:lnSpc>
              <a:spcBef>
                <a:spcPct val="0"/>
              </a:spcBef>
            </a:pPr>
            <a:r>
              <a:rPr lang="en-US" b="true" sz="2216">
                <a:solidFill>
                  <a:srgbClr val="EFCC73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Customer Behavior Insights:</a:t>
            </a:r>
          </a:p>
          <a:p>
            <a:pPr algn="l" marL="478516" indent="-239258" lvl="1">
              <a:lnSpc>
                <a:spcPts val="3102"/>
              </a:lnSpc>
              <a:buFont typeface="Arial"/>
              <a:buChar char="•"/>
            </a:pPr>
            <a:r>
              <a:rPr lang="en-US" b="true" sz="2216">
                <a:solidFill>
                  <a:srgbClr val="EFCC73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The majority of orders were placed during peak hours, particularly during lunch and dinner times (12 PM - 2 PM and 7 PM–9 PM). This suggests that Pizza Hut could optimize staffing and inventory management around these times.</a:t>
            </a:r>
          </a:p>
        </p:txBody>
      </p:sp>
      <p:sp>
        <p:nvSpPr>
          <p:cNvPr name="AutoShape 17" id="17"/>
          <p:cNvSpPr/>
          <p:nvPr/>
        </p:nvSpPr>
        <p:spPr>
          <a:xfrm>
            <a:off x="612439" y="5924721"/>
            <a:ext cx="16638266" cy="23813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2387547" y="6077079"/>
            <a:ext cx="14871753" cy="1108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5"/>
              </a:lnSpc>
              <a:spcBef>
                <a:spcPct val="0"/>
              </a:spcBef>
            </a:pPr>
            <a:r>
              <a:rPr lang="en-US" b="true" sz="2096">
                <a:solidFill>
                  <a:srgbClr val="EFCC73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Category-wise Trends:</a:t>
            </a:r>
          </a:p>
          <a:p>
            <a:pPr algn="l" marL="452639" indent="-226319" lvl="1">
              <a:lnSpc>
                <a:spcPts val="2935"/>
              </a:lnSpc>
              <a:buFont typeface="Arial"/>
              <a:buChar char="•"/>
            </a:pPr>
            <a:r>
              <a:rPr lang="en-US" b="true" sz="2096">
                <a:solidFill>
                  <a:srgbClr val="EFCC73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Veg and Non-Veg pizza categories showed varied preferences based on regional customer choices, allowing the business to tailor offerings according to market demand.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387547" y="7425723"/>
            <a:ext cx="16068998" cy="1244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35"/>
              </a:lnSpc>
            </a:pPr>
            <a:r>
              <a:rPr lang="en-US" b="true" sz="2382">
                <a:solidFill>
                  <a:srgbClr val="EFCC73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Cumulative Revenue:</a:t>
            </a:r>
          </a:p>
          <a:p>
            <a:pPr algn="l" marL="514455" indent="-257228" lvl="1">
              <a:lnSpc>
                <a:spcPts val="3335"/>
              </a:lnSpc>
              <a:buFont typeface="Arial"/>
              <a:buChar char="•"/>
            </a:pPr>
            <a:r>
              <a:rPr lang="en-US" b="true" sz="2382">
                <a:solidFill>
                  <a:srgbClr val="EFCC73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A steady increase in cumulative revenue over time suggests that customer retention is strong, and periodic promotions may have played a role in sustaining this growth.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52345" y="382100"/>
            <a:ext cx="1399447" cy="1542090"/>
          </a:xfrm>
          <a:custGeom>
            <a:avLst/>
            <a:gdLst/>
            <a:ahLst/>
            <a:cxnLst/>
            <a:rect r="r" b="b" t="t" l="l"/>
            <a:pathLst>
              <a:path h="1542090" w="1399447">
                <a:moveTo>
                  <a:pt x="0" y="0"/>
                </a:moveTo>
                <a:lnTo>
                  <a:pt x="1399447" y="0"/>
                </a:lnTo>
                <a:lnTo>
                  <a:pt x="1399447" y="1542090"/>
                </a:lnTo>
                <a:lnTo>
                  <a:pt x="0" y="15420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952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81682" y="-5788"/>
            <a:ext cx="9240928" cy="9264088"/>
          </a:xfrm>
          <a:custGeom>
            <a:avLst/>
            <a:gdLst/>
            <a:ahLst/>
            <a:cxnLst/>
            <a:rect r="r" b="b" t="t" l="l"/>
            <a:pathLst>
              <a:path h="9264088" w="9240928">
                <a:moveTo>
                  <a:pt x="0" y="0"/>
                </a:moveTo>
                <a:lnTo>
                  <a:pt x="9240928" y="0"/>
                </a:lnTo>
                <a:lnTo>
                  <a:pt x="9240928" y="9264088"/>
                </a:lnTo>
                <a:lnTo>
                  <a:pt x="0" y="92640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03025" y="2461374"/>
            <a:ext cx="7640975" cy="6976326"/>
            <a:chOff x="0" y="0"/>
            <a:chExt cx="10187967" cy="930176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8575"/>
              <a:ext cx="10187967" cy="6238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2286"/>
                </a:lnSpc>
                <a:spcBef>
                  <a:spcPct val="0"/>
                </a:spcBef>
              </a:pPr>
              <a:r>
                <a:rPr lang="en-US" sz="10238">
                  <a:solidFill>
                    <a:srgbClr val="EFCC73"/>
                  </a:solidFill>
                  <a:latin typeface="TC Milo"/>
                  <a:ea typeface="TC Milo"/>
                  <a:cs typeface="TC Milo"/>
                  <a:sym typeface="TC Milo"/>
                </a:rPr>
                <a:t>Thank you very much for YOUR Time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769124"/>
              <a:ext cx="10187967" cy="2532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160"/>
                </a:lnSpc>
              </a:pPr>
              <a:r>
                <a:rPr lang="en-US" sz="3685" b="true">
                  <a:solidFill>
                    <a:srgbClr val="F4EEE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Like</a:t>
              </a:r>
            </a:p>
            <a:p>
              <a:pPr algn="l">
                <a:lnSpc>
                  <a:spcPts val="5160"/>
                </a:lnSpc>
              </a:pPr>
              <a:r>
                <a:rPr lang="en-US" sz="3685" b="true">
                  <a:solidFill>
                    <a:srgbClr val="F4EEE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Share</a:t>
              </a:r>
            </a:p>
            <a:p>
              <a:pPr algn="l">
                <a:lnSpc>
                  <a:spcPts val="5160"/>
                </a:lnSpc>
              </a:pPr>
              <a:r>
                <a:rPr lang="en-US" sz="3685" b="true">
                  <a:solidFill>
                    <a:srgbClr val="F4EEE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Connect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4217864" y="-2486439"/>
            <a:ext cx="5720889" cy="7030278"/>
          </a:xfrm>
          <a:custGeom>
            <a:avLst/>
            <a:gdLst/>
            <a:ahLst/>
            <a:cxnLst/>
            <a:rect r="r" b="b" t="t" l="l"/>
            <a:pathLst>
              <a:path h="7030278" w="5720889">
                <a:moveTo>
                  <a:pt x="0" y="0"/>
                </a:moveTo>
                <a:lnTo>
                  <a:pt x="5720889" y="0"/>
                </a:lnTo>
                <a:lnTo>
                  <a:pt x="5720889" y="7030278"/>
                </a:lnTo>
                <a:lnTo>
                  <a:pt x="0" y="70302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157422" y="5965017"/>
            <a:ext cx="3282954" cy="3617580"/>
          </a:xfrm>
          <a:custGeom>
            <a:avLst/>
            <a:gdLst/>
            <a:ahLst/>
            <a:cxnLst/>
            <a:rect r="r" b="b" t="t" l="l"/>
            <a:pathLst>
              <a:path h="3617580" w="3282954">
                <a:moveTo>
                  <a:pt x="0" y="0"/>
                </a:moveTo>
                <a:lnTo>
                  <a:pt x="3282954" y="0"/>
                </a:lnTo>
                <a:lnTo>
                  <a:pt x="3282954" y="3617581"/>
                </a:lnTo>
                <a:lnTo>
                  <a:pt x="0" y="3617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842200" y="9371025"/>
            <a:ext cx="94171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b="true" sz="320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Excited to continue exploring data analysis projects.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E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733229" y="-51872"/>
            <a:ext cx="6369693" cy="7211546"/>
          </a:xfrm>
          <a:custGeom>
            <a:avLst/>
            <a:gdLst/>
            <a:ahLst/>
            <a:cxnLst/>
            <a:rect r="r" b="b" t="t" l="l"/>
            <a:pathLst>
              <a:path h="7211546" w="6369693">
                <a:moveTo>
                  <a:pt x="0" y="0"/>
                </a:moveTo>
                <a:lnTo>
                  <a:pt x="6369693" y="0"/>
                </a:lnTo>
                <a:lnTo>
                  <a:pt x="6369693" y="7211546"/>
                </a:lnTo>
                <a:lnTo>
                  <a:pt x="0" y="7211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08" t="0" r="-6608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58685">
            <a:off x="10593562" y="510738"/>
            <a:ext cx="1892281" cy="1925986"/>
          </a:xfrm>
          <a:custGeom>
            <a:avLst/>
            <a:gdLst/>
            <a:ahLst/>
            <a:cxnLst/>
            <a:rect r="r" b="b" t="t" l="l"/>
            <a:pathLst>
              <a:path h="1925986" w="1892281">
                <a:moveTo>
                  <a:pt x="0" y="0"/>
                </a:moveTo>
                <a:lnTo>
                  <a:pt x="1892281" y="0"/>
                </a:lnTo>
                <a:lnTo>
                  <a:pt x="1892281" y="1925985"/>
                </a:lnTo>
                <a:lnTo>
                  <a:pt x="0" y="19259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89836">
            <a:off x="14269993" y="7075871"/>
            <a:ext cx="1882985" cy="2167464"/>
          </a:xfrm>
          <a:custGeom>
            <a:avLst/>
            <a:gdLst/>
            <a:ahLst/>
            <a:cxnLst/>
            <a:rect r="r" b="b" t="t" l="l"/>
            <a:pathLst>
              <a:path h="2167464" w="1882985">
                <a:moveTo>
                  <a:pt x="0" y="0"/>
                </a:moveTo>
                <a:lnTo>
                  <a:pt x="1882985" y="0"/>
                </a:lnTo>
                <a:lnTo>
                  <a:pt x="1882985" y="2167465"/>
                </a:lnTo>
                <a:lnTo>
                  <a:pt x="0" y="21674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54979"/>
            <a:ext cx="4064800" cy="646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2"/>
              </a:lnSpc>
            </a:pPr>
            <a:r>
              <a:rPr lang="en-US" sz="4832">
                <a:solidFill>
                  <a:srgbClr val="DB030C"/>
                </a:solidFill>
                <a:latin typeface="TC Milo"/>
                <a:ea typeface="TC Milo"/>
                <a:cs typeface="TC Milo"/>
                <a:sym typeface="TC Milo"/>
              </a:rPr>
              <a:t>About the Project: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136832"/>
            <a:ext cx="8947848" cy="2123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This project focuses on analyzing Pizza Hut's operational data using MySQL to gain insights into customer preferences, revenue generation, and order distribution.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575955"/>
            <a:ext cx="6118099" cy="646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2"/>
              </a:lnSpc>
            </a:pPr>
            <a:r>
              <a:rPr lang="en-US" sz="4832">
                <a:solidFill>
                  <a:srgbClr val="DB030C"/>
                </a:solidFill>
                <a:latin typeface="TC Milo"/>
                <a:ea typeface="TC Milo"/>
                <a:cs typeface="TC Milo"/>
                <a:sym typeface="TC Milo"/>
              </a:rPr>
              <a:t>Problem Statement: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609280"/>
            <a:ext cx="11704529" cy="5100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RETRIEVE THE TOTAL NUMBER OF ORDERS PLACED.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CALCULATE THE TOTAL REVENUE GENERATED FROM PIZZA SALES.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IDENTIFY THE HIGHEST-PRICED PIZZA.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IDENTIFY THE MOST COMMON PIZZA SIZE ORDERED.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LIST THE TOP 5 MOST ORDERED PIZZA TYPES AND THEIR QUANTITIES.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JOIN TABLES TO FIND THE TOTAL QUANTITY OF EACH PIZZA CATEGORY ORDERED.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DETERMINE ORDER DISTRIBUTION BY HOUR OF THE DAY.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FIND CATEGORY-WISE DISTRIBUTION OF PIZZAS.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GROUP ORDERS BY DATE AND CALCULATE THE AVERAGE NUMBER OF PIZZAS ORDERED PER DAY.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DETERMINE TOP 3 MOST ORDERED PIZZA TYPES BASED ON REVENUE.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CALCULATE THE PERCENTAGE CONTRIBUTION OF EACH PIZZA TYPE TO TOTAL REVENUE.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ANALYZE CUMULATIVE REVENUE GENERATED OVER TIME.</a:t>
            </a:r>
          </a:p>
          <a:p>
            <a:pPr algn="l" marL="467319" indent="-233659" lvl="1">
              <a:lnSpc>
                <a:spcPts val="2597"/>
              </a:lnSpc>
              <a:buAutoNum type="arabicPeriod" startAt="1"/>
            </a:pPr>
            <a:r>
              <a:rPr lang="en-US" b="true" sz="2164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DETERMINE TOP 3 MOST ORDERED PIZZA TYPES BY REVENUE FOR EACH PIZZA CATEGORY.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EAA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25332" y="2149748"/>
            <a:ext cx="12625113" cy="7728196"/>
          </a:xfrm>
          <a:custGeom>
            <a:avLst/>
            <a:gdLst/>
            <a:ahLst/>
            <a:cxnLst/>
            <a:rect r="r" b="b" t="t" l="l"/>
            <a:pathLst>
              <a:path h="7728196" w="12625113">
                <a:moveTo>
                  <a:pt x="0" y="0"/>
                </a:moveTo>
                <a:lnTo>
                  <a:pt x="12625113" y="0"/>
                </a:lnTo>
                <a:lnTo>
                  <a:pt x="12625113" y="7728197"/>
                </a:lnTo>
                <a:lnTo>
                  <a:pt x="0" y="77281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38" r="-1126" b="-2914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30723" y="1354728"/>
            <a:ext cx="11838918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Retrieve the total number of orders placed.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25332" y="454333"/>
            <a:ext cx="12449701" cy="71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7"/>
              </a:lnSpc>
            </a:pPr>
            <a:r>
              <a:rPr lang="en-US" b="true" sz="5457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1 - Total Number of Orders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CC7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03778" y="2149748"/>
            <a:ext cx="12292809" cy="7683006"/>
          </a:xfrm>
          <a:custGeom>
            <a:avLst/>
            <a:gdLst/>
            <a:ahLst/>
            <a:cxnLst/>
            <a:rect r="r" b="b" t="t" l="l"/>
            <a:pathLst>
              <a:path h="7683006" w="12292809">
                <a:moveTo>
                  <a:pt x="0" y="0"/>
                </a:moveTo>
                <a:lnTo>
                  <a:pt x="12292809" y="0"/>
                </a:lnTo>
                <a:lnTo>
                  <a:pt x="12292809" y="7683006"/>
                </a:lnTo>
                <a:lnTo>
                  <a:pt x="0" y="76830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35474" y="1354728"/>
            <a:ext cx="1254920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Calculate the total revenue generated from pizza sales.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25332" y="454333"/>
            <a:ext cx="12449701" cy="71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7"/>
              </a:lnSpc>
            </a:pPr>
            <a:r>
              <a:rPr lang="en-US" b="true" sz="5457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2 - Total Revenue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575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37626" y="1902098"/>
            <a:ext cx="12625113" cy="7944507"/>
          </a:xfrm>
          <a:custGeom>
            <a:avLst/>
            <a:gdLst/>
            <a:ahLst/>
            <a:cxnLst/>
            <a:rect r="r" b="b" t="t" l="l"/>
            <a:pathLst>
              <a:path h="7944507" w="12625113">
                <a:moveTo>
                  <a:pt x="0" y="0"/>
                </a:moveTo>
                <a:lnTo>
                  <a:pt x="12625113" y="0"/>
                </a:lnTo>
                <a:lnTo>
                  <a:pt x="12625113" y="7944507"/>
                </a:lnTo>
                <a:lnTo>
                  <a:pt x="0" y="79445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66" t="0" r="-966" b="-124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35474" y="1354728"/>
            <a:ext cx="1254920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Identify the highest-priced pizza.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25332" y="454333"/>
            <a:ext cx="12449701" cy="71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7"/>
              </a:lnSpc>
            </a:pPr>
            <a:r>
              <a:rPr lang="en-US" b="true" sz="5457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3 - Highest-Priced Pizza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EE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37626" y="2125208"/>
            <a:ext cx="12625113" cy="7890696"/>
          </a:xfrm>
          <a:custGeom>
            <a:avLst/>
            <a:gdLst/>
            <a:ahLst/>
            <a:cxnLst/>
            <a:rect r="r" b="b" t="t" l="l"/>
            <a:pathLst>
              <a:path h="7890696" w="12625113">
                <a:moveTo>
                  <a:pt x="0" y="0"/>
                </a:moveTo>
                <a:lnTo>
                  <a:pt x="12625113" y="0"/>
                </a:lnTo>
                <a:lnTo>
                  <a:pt x="12625113" y="7890696"/>
                </a:lnTo>
                <a:lnTo>
                  <a:pt x="0" y="78906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37626" y="1354728"/>
            <a:ext cx="1254920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Identify the most common pizza size ordered.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37903" y="482678"/>
            <a:ext cx="12449701" cy="71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7"/>
              </a:lnSpc>
            </a:pPr>
            <a:r>
              <a:rPr lang="en-US" b="true" sz="5457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4 - Most Common Pizza Size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CC7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13445" y="1902098"/>
            <a:ext cx="12561588" cy="7850992"/>
          </a:xfrm>
          <a:custGeom>
            <a:avLst/>
            <a:gdLst/>
            <a:ahLst/>
            <a:cxnLst/>
            <a:rect r="r" b="b" t="t" l="l"/>
            <a:pathLst>
              <a:path h="7850992" w="12561588">
                <a:moveTo>
                  <a:pt x="0" y="0"/>
                </a:moveTo>
                <a:lnTo>
                  <a:pt x="12561588" y="0"/>
                </a:lnTo>
                <a:lnTo>
                  <a:pt x="12561588" y="7850993"/>
                </a:lnTo>
                <a:lnTo>
                  <a:pt x="0" y="78509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82224" y="1231019"/>
            <a:ext cx="14185012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List the top 5 most ordered pizza types along with their quantities.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25332" y="454333"/>
            <a:ext cx="12449701" cy="71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7"/>
              </a:lnSpc>
            </a:pPr>
            <a:r>
              <a:rPr lang="en-US" b="true" sz="5457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5 - Top 5 Ordered Pizza Types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E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64150" y="1817737"/>
            <a:ext cx="12783997" cy="7989998"/>
          </a:xfrm>
          <a:custGeom>
            <a:avLst/>
            <a:gdLst/>
            <a:ahLst/>
            <a:cxnLst/>
            <a:rect r="r" b="b" t="t" l="l"/>
            <a:pathLst>
              <a:path h="7989998" w="12783997">
                <a:moveTo>
                  <a:pt x="0" y="0"/>
                </a:moveTo>
                <a:lnTo>
                  <a:pt x="12783996" y="0"/>
                </a:lnTo>
                <a:lnTo>
                  <a:pt x="12783996" y="7989998"/>
                </a:lnTo>
                <a:lnTo>
                  <a:pt x="0" y="79899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81547" y="1117967"/>
            <a:ext cx="1254920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Find the total quantity of each pizza category ordered.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81547" y="480555"/>
            <a:ext cx="13057057" cy="54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33"/>
              </a:lnSpc>
            </a:pPr>
            <a:r>
              <a:rPr lang="en-US" b="true" sz="4133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6 - Total Quantity of Pizza by Category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FAA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20010">
            <a:off x="15241002" y="6402284"/>
            <a:ext cx="3625935" cy="4138015"/>
          </a:xfrm>
          <a:custGeom>
            <a:avLst/>
            <a:gdLst/>
            <a:ahLst/>
            <a:cxnLst/>
            <a:rect r="r" b="b" t="t" l="l"/>
            <a:pathLst>
              <a:path h="4138015" w="3625935">
                <a:moveTo>
                  <a:pt x="0" y="0"/>
                </a:moveTo>
                <a:lnTo>
                  <a:pt x="3625936" y="0"/>
                </a:lnTo>
                <a:lnTo>
                  <a:pt x="3625936" y="4138015"/>
                </a:lnTo>
                <a:lnTo>
                  <a:pt x="0" y="4138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89019">
            <a:off x="43757" y="-48283"/>
            <a:ext cx="1969885" cy="3900763"/>
          </a:xfrm>
          <a:custGeom>
            <a:avLst/>
            <a:gdLst/>
            <a:ahLst/>
            <a:cxnLst/>
            <a:rect r="r" b="b" t="t" l="l"/>
            <a:pathLst>
              <a:path h="3900763" w="1969885">
                <a:moveTo>
                  <a:pt x="0" y="0"/>
                </a:moveTo>
                <a:lnTo>
                  <a:pt x="1969886" y="0"/>
                </a:lnTo>
                <a:lnTo>
                  <a:pt x="1969886" y="3900763"/>
                </a:lnTo>
                <a:lnTo>
                  <a:pt x="0" y="3900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32848" y="1771888"/>
            <a:ext cx="12717596" cy="7948498"/>
          </a:xfrm>
          <a:custGeom>
            <a:avLst/>
            <a:gdLst/>
            <a:ahLst/>
            <a:cxnLst/>
            <a:rect r="r" b="b" t="t" l="l"/>
            <a:pathLst>
              <a:path h="7948498" w="12717596">
                <a:moveTo>
                  <a:pt x="0" y="0"/>
                </a:moveTo>
                <a:lnTo>
                  <a:pt x="12717597" y="0"/>
                </a:lnTo>
                <a:lnTo>
                  <a:pt x="12717597" y="7948498"/>
                </a:lnTo>
                <a:lnTo>
                  <a:pt x="0" y="79484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01242" y="962025"/>
            <a:ext cx="1254920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>
                <a:solidFill>
                  <a:srgbClr val="160B06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Statement: Determine the distribution of orders by hour of the day.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71915" y="263093"/>
            <a:ext cx="13378529" cy="630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42"/>
              </a:lnSpc>
            </a:pPr>
            <a:r>
              <a:rPr lang="en-US" b="true" sz="4742">
                <a:solidFill>
                  <a:srgbClr val="160B0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Problem 7 - Distribution of Orders by Hour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DAGRe0_2td0</dc:identifier>
  <dcterms:modified xsi:type="dcterms:W3CDTF">2011-08-01T06:04:30Z</dcterms:modified>
  <cp:revision>1</cp:revision>
  <dc:title>Pizza Hut Data Analysis</dc:title>
</cp:coreProperties>
</file>

<file path=docProps/thumbnail.jpeg>
</file>